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2" r:id="rId11"/>
    <p:sldId id="303" r:id="rId12"/>
    <p:sldId id="304" r:id="rId13"/>
    <p:sldId id="301" r:id="rId14"/>
    <p:sldId id="291" r:id="rId15"/>
    <p:sldId id="276" r:id="rId16"/>
    <p:sldId id="277" r:id="rId17"/>
    <p:sldId id="278" r:id="rId18"/>
    <p:sldId id="279" r:id="rId19"/>
    <p:sldId id="280" r:id="rId20"/>
    <p:sldId id="281" r:id="rId21"/>
    <p:sldId id="307" r:id="rId22"/>
    <p:sldId id="308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43" r:id="rId64"/>
    <p:sldId id="344" r:id="rId65"/>
    <p:sldId id="290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9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&#1075;&#1080;&#1084;&#1085;&#1072;&#1089;&#1090;&#1080;&#1082;&#1072;.mp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21" Type="http://schemas.openxmlformats.org/officeDocument/2006/relationships/image" Target="../media/image35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" Type="http://schemas.openxmlformats.org/officeDocument/2006/relationships/image" Target="../media/image17.jpeg"/><Relationship Id="rId16" Type="http://schemas.openxmlformats.org/officeDocument/2006/relationships/image" Target="../media/image31.png"/><Relationship Id="rId20" Type="http://schemas.openxmlformats.org/officeDocument/2006/relationships/hyperlink" Target="../../../../../../../../Desktop/&#1090;&#1100;&#1102;&#1090;&#1086;&#1088;&#1089;&#1082;&#1080;&#1077;%20&#1082;&#1091;&#1088;&#1089;&#1099;%20&#1087;&#1086;%20&#1095;&#1080;&#1090;&#1072;&#1090;&#1077;&#1083;&#1100;&#1089;&#1082;&#1086;&#1081;%20&#1075;&#1088;&#1072;&#1084;&#1086;&#1090;&#1085;&#1086;&#1089;&#1090;&#1080;/&#1075;&#1080;&#1084;&#1085;&#1072;&#1089;&#1090;&#1080;&#1082;&#1072;.mp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Плюс-минус-Разминка </a:t>
            </a:r>
          </a:p>
        </p:txBody>
      </p:sp>
    </p:spTree>
    <p:extLst>
      <p:ext uri="{BB962C8B-B14F-4D97-AF65-F5344CB8AC3E}">
        <p14:creationId xmlns:p14="http://schemas.microsoft.com/office/powerpoint/2010/main" val="22040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1977132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8" y="1876425"/>
            <a:ext cx="2055019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438150" y="2820591"/>
            <a:ext cx="82248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latin typeface="Georgia" panose="02040502050405020303" pitchFamily="18" charset="0"/>
              </a:rPr>
              <a:t>Если на счету абонента денег было меньше, чем он потратил на разговоры, то говорят, что он ушёл в «________».</a:t>
            </a:r>
          </a:p>
        </p:txBody>
      </p:sp>
    </p:spTree>
    <p:extLst>
      <p:ext uri="{BB962C8B-B14F-4D97-AF65-F5344CB8AC3E}">
        <p14:creationId xmlns:p14="http://schemas.microsoft.com/office/powerpoint/2010/main" val="3125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34739 0.3717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2326481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8151" y="1876425"/>
            <a:ext cx="2459831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МИНУСЫ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38150" y="2820591"/>
            <a:ext cx="82248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latin typeface="Georgia" panose="02040502050405020303" pitchFamily="18" charset="0"/>
              </a:rPr>
              <a:t>Мы говорим: «Нужно обдумать это решение, взвесить все «_________» и «__________». </a:t>
            </a:r>
          </a:p>
        </p:txBody>
      </p:sp>
      <p:pic>
        <p:nvPicPr>
          <p:cNvPr id="1843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4019550"/>
            <a:ext cx="1481138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39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-3.7037E-7 L 0.57726 0.3236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13" y="16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32534 0.2983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1700213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ОТРИЦАТЕЛЬНОЕ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ПОЛОЖИТЕЛЬНОЕ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8" y="1876425"/>
            <a:ext cx="2055019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438150" y="2820591"/>
            <a:ext cx="82248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latin typeface="Georgia" panose="02040502050405020303" pitchFamily="18" charset="0"/>
              </a:rPr>
              <a:t>Тушение торфяных пожаров, создание искусственного гнездовья для птиц – это «__________________» влияние человека на природу.</a:t>
            </a:r>
          </a:p>
        </p:txBody>
      </p:sp>
    </p:spTree>
    <p:extLst>
      <p:ext uri="{BB962C8B-B14F-4D97-AF65-F5344CB8AC3E}">
        <p14:creationId xmlns:p14="http://schemas.microsoft.com/office/powerpoint/2010/main" val="355649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32049 0.46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1833116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ОТРИЦАТЕЛЬНЫЕ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ПОЛОЖИТЕЛЬНЫЕ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8" y="1876425"/>
            <a:ext cx="2055019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38150" y="2921794"/>
            <a:ext cx="65627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latin typeface="Georgia" panose="02040502050405020303" pitchFamily="18" charset="0"/>
              </a:rPr>
              <a:t>Радость, вдохновение, любовь, надежда, благодарность – это «___________________» эмоции!</a:t>
            </a:r>
          </a:p>
        </p:txBody>
      </p:sp>
      <p:pic>
        <p:nvPicPr>
          <p:cNvPr id="1639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74081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3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30469 0.500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6-20.userapi.com/impg/Mz5m3XQ8GQbYuXa5ICfy6geIX-cki7Y18SeuOw/WXSSi9wtumo.jpg?size=430x0&amp;quality=95&amp;sign=abcd863da134142389b52bb48fba0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9" y="162030"/>
            <a:ext cx="3013048" cy="420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ervoklasska.ru/img/covers/cover_21.jpg?v=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75" y="2521266"/>
            <a:ext cx="2932993" cy="410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6-22.userapi.com/impg/JLA7rb0W4ZbbDoKzlFmBV2oCANcSNqGmMSKQSA/udyXL79MZ-o.jpg?size=430x0&amp;quality=95&amp;sign=abe1e68690489a01b2d8765e06f00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3308"/>
            <a:ext cx="2967146" cy="414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2" descr="D:\Загрузки\_Картинки\Безымянный-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3" y="1"/>
            <a:ext cx="845762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80528" y="2301840"/>
            <a:ext cx="9505056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Разминка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«Мастерская вопросов»</a:t>
            </a:r>
          </a:p>
        </p:txBody>
      </p:sp>
    </p:spTree>
    <p:extLst>
      <p:ext uri="{BB962C8B-B14F-4D97-AF65-F5344CB8AC3E}">
        <p14:creationId xmlns:p14="http://schemas.microsoft.com/office/powerpoint/2010/main" val="27793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71516" y="116632"/>
            <a:ext cx="3944700" cy="938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Разминка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6038" y="1268413"/>
            <a:ext cx="6661150" cy="5540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Задай любой вопрос.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7" y="1916832"/>
            <a:ext cx="8497638" cy="37240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Задай любой вопрос, ответ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на который есть в этом предложении: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Каждый август в Костроме проходит очень красивое событие – фестиваль фейерверков «Серебряная ладья».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2850" y="3860800"/>
            <a:ext cx="6662738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Задай любой вопрос к тексту, который бы начинался со слова: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1516" y="116632"/>
            <a:ext cx="3944700" cy="938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Разминка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4213" y="5013325"/>
            <a:ext cx="1719262" cy="5540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КТО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27313" y="5327650"/>
            <a:ext cx="1720850" cy="5540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ЧТО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5732463"/>
            <a:ext cx="2160587" cy="5539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СКОЛЬКО</a:t>
            </a:r>
          </a:p>
        </p:txBody>
      </p:sp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5" y="980729"/>
            <a:ext cx="8815797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50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2850" y="3860800"/>
            <a:ext cx="6662738" cy="14773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Georgia" pitchFamily="18" charset="0"/>
              </a:rPr>
              <a:t>Задай любой вопрос к тексту, который бы начинался со слова: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1516" y="116632"/>
            <a:ext cx="3944700" cy="938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Разминка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4213" y="5455424"/>
            <a:ext cx="1719262" cy="5540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Georgia" pitchFamily="18" charset="0"/>
              </a:rPr>
              <a:t>КАКИЕ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38967" y="5462785"/>
            <a:ext cx="1720850" cy="5540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Georgia" pitchFamily="18" charset="0"/>
              </a:rPr>
              <a:t>КАК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5455424"/>
            <a:ext cx="2376834" cy="5539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Georgia" pitchFamily="18" charset="0"/>
              </a:rPr>
              <a:t>ПОЧЕМУ</a:t>
            </a: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" y="1091196"/>
            <a:ext cx="9039599" cy="2553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15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50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2836863"/>
            <a:ext cx="8280400" cy="13843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Найди среди вопросов «неправильный». «Неправильный» вопрос – это тот, на который нет ответа в тексте.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1516" y="116632"/>
            <a:ext cx="3944700" cy="938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8313" y="5445125"/>
            <a:ext cx="6048375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Когда Виктор Капитонов победил на Олимпиаде?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8313" y="4365625"/>
            <a:ext cx="7486650" cy="1014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 каких соревнованиях победил Виктор Капитонов?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6863" y="1066800"/>
            <a:ext cx="8569325" cy="15700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Виктор Капитонов был первым русским велосипедистом, сумевшим победить в Олимпийских играх.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2265164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8" y="1876425"/>
            <a:ext cx="2187922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438150" y="2731294"/>
            <a:ext cx="843915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300">
                <a:latin typeface="Georgia" panose="02040502050405020303" pitchFamily="18" charset="0"/>
              </a:rPr>
              <a:t>Общаясь в Интернете, пользователи могут поддерживать высказывания других людей, нажимая «______» под их сообщением, или осуждать, нажимая «________».</a:t>
            </a:r>
          </a:p>
        </p:txBody>
      </p:sp>
    </p:spTree>
    <p:extLst>
      <p:ext uri="{BB962C8B-B14F-4D97-AF65-F5344CB8AC3E}">
        <p14:creationId xmlns:p14="http://schemas.microsoft.com/office/powerpoint/2010/main" val="9800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53334 0.386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19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-0.15394 L 0.35312 0.407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0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50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71516" y="116632"/>
            <a:ext cx="3944700" cy="938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Разминка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8313" y="2286000"/>
            <a:ext cx="8280400" cy="13843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среди вопросов «неправильный». «Неправильный» вопрос – это тот, на который нет ответа в тексте.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8313" y="5157788"/>
            <a:ext cx="6048375" cy="1014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Покровителем какой страны является Св. Патрик?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8313" y="3860800"/>
            <a:ext cx="8280400" cy="554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Какого числа празднуется день Св. Патрика?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6863" y="1066800"/>
            <a:ext cx="8739633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/>
              <a:t>17 марта ирландцы празднуют день покровителя своей страны – Святого Патрика.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8313" y="4508500"/>
            <a:ext cx="8280400" cy="554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Как в Ирландии отмечают день Св. Патрика?</a:t>
            </a:r>
          </a:p>
        </p:txBody>
      </p:sp>
    </p:spTree>
    <p:extLst>
      <p:ext uri="{BB962C8B-B14F-4D97-AF65-F5344CB8AC3E}">
        <p14:creationId xmlns:p14="http://schemas.microsoft.com/office/powerpoint/2010/main" val="128434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df/58/c0/df58c0a7664344eab59412e95d43b096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16632"/>
            <a:ext cx="6372183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70647" y="476672"/>
            <a:ext cx="7630997" cy="1280881"/>
            <a:chOff x="0" y="0"/>
            <a:chExt cx="8601075" cy="1066800"/>
          </a:xfrm>
        </p:grpSpPr>
        <p:pic>
          <p:nvPicPr>
            <p:cNvPr id="35" name="Рисунок 34" descr="https://papik.pro/uploads/posts/2021-09/1631396013_13-papik-pro-p-posledovatelnii-risunok-kulak-poetapno-15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2" t="7772" r="38586" b="14508"/>
            <a:stretch/>
          </p:blipFill>
          <p:spPr bwMode="auto">
            <a:xfrm>
              <a:off x="857250" y="0"/>
              <a:ext cx="848995" cy="10668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Рисунок 35" descr="https://papik.pro/uploads/posts/2021-09/1631396013_13-papik-pro-p-posledovatelnii-risunok-kulak-poetapno-15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2" t="7772" r="38586" b="14508"/>
            <a:stretch/>
          </p:blipFill>
          <p:spPr bwMode="auto">
            <a:xfrm flipH="1">
              <a:off x="0" y="0"/>
              <a:ext cx="845820" cy="10496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Рисунок 36" descr="https://i.pinimg.com/originals/e7/8e/f5/e78ef51627c049ca3667400c0796bef7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75" y="0"/>
              <a:ext cx="2305050" cy="10604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grpSp>
          <p:nvGrpSpPr>
            <p:cNvPr id="38" name="Группа 37"/>
            <p:cNvGrpSpPr/>
            <p:nvPr/>
          </p:nvGrpSpPr>
          <p:grpSpPr>
            <a:xfrm>
              <a:off x="4324350" y="0"/>
              <a:ext cx="1695449" cy="1055370"/>
              <a:chOff x="0" y="0"/>
              <a:chExt cx="2809875" cy="1809750"/>
            </a:xfrm>
          </p:grpSpPr>
          <p:pic>
            <p:nvPicPr>
              <p:cNvPr id="40" name="Рисунок 39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>
                <a:off x="1409700" y="0"/>
                <a:ext cx="1400175" cy="180975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1" name="Рисунок 40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 flipH="1">
                <a:off x="0" y="9525"/>
                <a:ext cx="1394460" cy="17811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39" name="Рисунок 38" descr="https://i.pinimg.com/originals/e7/8e/f5/e78ef51627c049ca3667400c0796bef7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025" y="0"/>
              <a:ext cx="2305050" cy="10604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</p:grpSp>
      <p:grpSp>
        <p:nvGrpSpPr>
          <p:cNvPr id="6" name="Группа 5"/>
          <p:cNvGrpSpPr/>
          <p:nvPr/>
        </p:nvGrpSpPr>
        <p:grpSpPr>
          <a:xfrm>
            <a:off x="345716" y="3044528"/>
            <a:ext cx="7556201" cy="1760657"/>
            <a:chOff x="0" y="0"/>
            <a:chExt cx="8211820" cy="1619250"/>
          </a:xfrm>
        </p:grpSpPr>
        <p:pic>
          <p:nvPicPr>
            <p:cNvPr id="26" name="Рисунок 25" descr="https://cdn1.iconfinder.com/data/icons/finger-line-vol1/64/icn_finger_applause-1024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00200" cy="16002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Группа 26"/>
            <p:cNvGrpSpPr/>
            <p:nvPr/>
          </p:nvGrpSpPr>
          <p:grpSpPr>
            <a:xfrm>
              <a:off x="1704975" y="400050"/>
              <a:ext cx="1706245" cy="1066800"/>
              <a:chOff x="0" y="0"/>
              <a:chExt cx="1706245" cy="1066800"/>
            </a:xfrm>
          </p:grpSpPr>
          <p:pic>
            <p:nvPicPr>
              <p:cNvPr id="33" name="Рисунок 32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>
                <a:off x="857250" y="0"/>
                <a:ext cx="848995" cy="10668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4" name="Рисунок 33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 flipH="1">
                <a:off x="0" y="0"/>
                <a:ext cx="845820" cy="104965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8" name="Рисунок 27" descr="https://cdn1.iconfinder.com/data/icons/finger-line-vol1/64/icn_finger_applause-1024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725" y="19050"/>
              <a:ext cx="1600200" cy="16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Рисунок 28" descr="https://cdn1.iconfinder.com/data/icons/finger-line-vol1/64/icn_finger_applause-1024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925" y="0"/>
              <a:ext cx="1600200" cy="16002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Группа 29"/>
            <p:cNvGrpSpPr/>
            <p:nvPr/>
          </p:nvGrpSpPr>
          <p:grpSpPr>
            <a:xfrm>
              <a:off x="6505575" y="323850"/>
              <a:ext cx="1706245" cy="1066800"/>
              <a:chOff x="0" y="0"/>
              <a:chExt cx="1706245" cy="1066800"/>
            </a:xfrm>
          </p:grpSpPr>
          <p:pic>
            <p:nvPicPr>
              <p:cNvPr id="31" name="Рисунок 30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>
                <a:off x="857250" y="0"/>
                <a:ext cx="848995" cy="10668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2" name="Рисунок 31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 flipH="1">
                <a:off x="0" y="0"/>
                <a:ext cx="845820" cy="104965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7" name="Группа 6"/>
          <p:cNvGrpSpPr/>
          <p:nvPr/>
        </p:nvGrpSpPr>
        <p:grpSpPr>
          <a:xfrm>
            <a:off x="179512" y="1847857"/>
            <a:ext cx="8805501" cy="1294177"/>
            <a:chOff x="0" y="0"/>
            <a:chExt cx="10134600" cy="112204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66675"/>
              <a:ext cx="1790700" cy="1055370"/>
              <a:chOff x="0" y="0"/>
              <a:chExt cx="2809875" cy="1809750"/>
            </a:xfrm>
          </p:grpSpPr>
          <p:pic>
            <p:nvPicPr>
              <p:cNvPr id="24" name="Рисунок 23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>
                <a:off x="1409700" y="0"/>
                <a:ext cx="1400175" cy="180975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5" name="Рисунок 24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 flipH="1">
                <a:off x="0" y="9525"/>
                <a:ext cx="1394460" cy="17811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6" name="Рисунок 15" descr="https://i.pinimg.com/originals/e7/8e/f5/e78ef51627c049ca3667400c0796bef7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7625"/>
              <a:ext cx="2305050" cy="10604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grpSp>
          <p:nvGrpSpPr>
            <p:cNvPr id="17" name="Группа 16"/>
            <p:cNvGrpSpPr/>
            <p:nvPr/>
          </p:nvGrpSpPr>
          <p:grpSpPr>
            <a:xfrm>
              <a:off x="4371975" y="0"/>
              <a:ext cx="1695449" cy="1055370"/>
              <a:chOff x="0" y="0"/>
              <a:chExt cx="2809875" cy="1809750"/>
            </a:xfrm>
          </p:grpSpPr>
          <p:pic>
            <p:nvPicPr>
              <p:cNvPr id="22" name="Рисунок 21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>
                <a:off x="1409700" y="0"/>
                <a:ext cx="1400175" cy="180975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3" name="Рисунок 22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 flipH="1">
                <a:off x="0" y="9525"/>
                <a:ext cx="1394460" cy="17811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6010275" y="28575"/>
              <a:ext cx="1695449" cy="1055370"/>
              <a:chOff x="0" y="0"/>
              <a:chExt cx="2809875" cy="1809750"/>
            </a:xfrm>
          </p:grpSpPr>
          <p:pic>
            <p:nvPicPr>
              <p:cNvPr id="20" name="Рисунок 19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>
                <a:off x="1409700" y="0"/>
                <a:ext cx="1400175" cy="180975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1" name="Рисунок 20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 flipH="1">
                <a:off x="0" y="9525"/>
                <a:ext cx="1394460" cy="17811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9" name="Рисунок 18" descr="https://i.pinimg.com/originals/e7/8e/f5/e78ef51627c049ca3667400c0796bef7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550" y="28575"/>
              <a:ext cx="2305050" cy="10604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</p:grpSp>
      <p:grpSp>
        <p:nvGrpSpPr>
          <p:cNvPr id="8" name="Группа 7"/>
          <p:cNvGrpSpPr/>
          <p:nvPr/>
        </p:nvGrpSpPr>
        <p:grpSpPr>
          <a:xfrm>
            <a:off x="370647" y="4581917"/>
            <a:ext cx="7480855" cy="1655395"/>
            <a:chOff x="0" y="0"/>
            <a:chExt cx="6978985" cy="139065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1" t="23438" r="35758" b="22547"/>
            <a:stretch/>
          </p:blipFill>
          <p:spPr bwMode="auto">
            <a:xfrm>
              <a:off x="5641675" y="276045"/>
              <a:ext cx="1337310" cy="9017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Рисунок 9" descr="https://i.pinimg.com/originals/e7/8e/f5/e78ef51627c049ca3667400c0796bef7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7804"/>
              <a:ext cx="1860550" cy="92138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grpSp>
          <p:nvGrpSpPr>
            <p:cNvPr id="11" name="Группа 10"/>
            <p:cNvGrpSpPr/>
            <p:nvPr/>
          </p:nvGrpSpPr>
          <p:grpSpPr>
            <a:xfrm>
              <a:off x="2139351" y="345056"/>
              <a:ext cx="1377398" cy="927100"/>
              <a:chOff x="0" y="0"/>
              <a:chExt cx="1706245" cy="1066800"/>
            </a:xfrm>
          </p:grpSpPr>
          <p:pic>
            <p:nvPicPr>
              <p:cNvPr id="13" name="Рисунок 12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>
                <a:off x="857250" y="0"/>
                <a:ext cx="848995" cy="10668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4" name="Рисунок 13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 flipH="1">
                <a:off x="0" y="0"/>
                <a:ext cx="845820" cy="104965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2" name="Рисунок 11" descr="https://cdn1.iconfinder.com/data/icons/finger-line-vol1/64/icn_finger_applause-1024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151" y="0"/>
              <a:ext cx="1291590" cy="1390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" name="Picture 2" descr="https://i.pinimg.com/originals/df/58/c0/df58c0a7664344eab59412e95d43b096.png">
            <a:hlinkClick r:id="rId20" action="ppaction://hlinkfile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35" y="5680420"/>
            <a:ext cx="1083096" cy="111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tai\Pictures\остров_сокровищ_300х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674688"/>
            <a:ext cx="9144001" cy="82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825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829495">
            <a:off x="-285750" y="161925"/>
            <a:ext cx="1584325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0528" y="2301840"/>
            <a:ext cx="9505056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Игра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«ПОИСКИ КЛАДА»</a:t>
            </a:r>
            <a:endParaRPr lang="ru-RU" sz="4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796556">
            <a:off x="6723063" y="4967288"/>
            <a:ext cx="1630362" cy="222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55280">
            <a:off x="542925" y="260350"/>
            <a:ext cx="1560513" cy="213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65558">
            <a:off x="6854825" y="4186238"/>
            <a:ext cx="1577975" cy="215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007656">
            <a:off x="673893" y="-500856"/>
            <a:ext cx="1625601" cy="221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228408">
            <a:off x="7627938" y="4543425"/>
            <a:ext cx="1546225" cy="211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3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tai\Pictures\остров_сокровищ_300х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674688"/>
            <a:ext cx="9144001" cy="82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825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108520" y="204480"/>
            <a:ext cx="9505056" cy="9387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Правила игры</a:t>
            </a:r>
            <a:endParaRPr lang="ru-RU" sz="4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175" y="1196975"/>
            <a:ext cx="8156575" cy="51706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Получи карточку с вопросами.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Прочитай текст.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Ответь на 4 вопроса к нему.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Обведи 4 стрелочки шагов, которые приведут тебя к кладу.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свою очередь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посмотри на игровое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полю.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Найди точку старта.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Отсчитай свои четыре шага.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Скажи учителю точку старта и получившуюся у тебя точку финиша.</a:t>
            </a:r>
          </a:p>
        </p:txBody>
      </p:sp>
    </p:spTree>
    <p:extLst>
      <p:ext uri="{BB962C8B-B14F-4D97-AF65-F5344CB8AC3E}">
        <p14:creationId xmlns:p14="http://schemas.microsoft.com/office/powerpoint/2010/main" val="366949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tai\Pictures\остров_сокровищ_300х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674688"/>
            <a:ext cx="9144001" cy="82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825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108520" y="204480"/>
            <a:ext cx="9505056" cy="9387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Карточка для игры</a:t>
            </a:r>
            <a:endParaRPr lang="ru-RU" sz="4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2349500"/>
            <a:ext cx="4103687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692275" y="2133600"/>
            <a:ext cx="1223963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303463" y="3392488"/>
            <a:ext cx="1223962" cy="79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195513" y="4373563"/>
            <a:ext cx="1065212" cy="423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443663" y="2133600"/>
            <a:ext cx="792162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867400" y="3479800"/>
            <a:ext cx="12255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924550" y="4437063"/>
            <a:ext cx="1600200" cy="777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572000" y="2033588"/>
            <a:ext cx="395288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4925" y="1425575"/>
            <a:ext cx="3816350" cy="7080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Тут записана точка, с которой надо начинать поиски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04025" y="1196975"/>
            <a:ext cx="2176463" cy="16303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Сюда надо записать точку, которую ты получишь после всех 4 шагов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27538" y="1704975"/>
            <a:ext cx="1755775" cy="4000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Подсказка!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3988" y="2924175"/>
            <a:ext cx="2149475" cy="7080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Внимательно прочитай текст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3988" y="4373563"/>
            <a:ext cx="2149475" cy="10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 вопроса =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 шага по игровому полю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850063" y="4797425"/>
            <a:ext cx="2149475" cy="16303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Обведи стрелочки ответов, чтобы не забыть куда идти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724650" y="2954338"/>
            <a:ext cx="2320925" cy="1323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Изучи картинку. Иногда ответы на вопросы есть на ней!</a:t>
            </a:r>
          </a:p>
        </p:txBody>
      </p:sp>
    </p:spTree>
    <p:extLst>
      <p:ext uri="{BB962C8B-B14F-4D97-AF65-F5344CB8AC3E}">
        <p14:creationId xmlns:p14="http://schemas.microsoft.com/office/powerpoint/2010/main" val="29902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tai\Pictures\остров_сокровищ_300х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674688"/>
            <a:ext cx="9144001" cy="82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5113" y="152400"/>
            <a:ext cx="8421687" cy="6705600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t="16740" r="33853" b="14352"/>
          <a:stretch>
            <a:fillRect/>
          </a:stretch>
        </p:blipFill>
        <p:spPr bwMode="auto">
          <a:xfrm>
            <a:off x="1412875" y="177800"/>
            <a:ext cx="601345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219200" y="4495800"/>
          <a:ext cx="6400800" cy="2194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1219200" y="4495800"/>
            <a:ext cx="6400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2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tai\Pictures\остров_сокровищ_300х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674688"/>
            <a:ext cx="9144001" cy="82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5113" y="0"/>
            <a:ext cx="8610600" cy="6858000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21422" r="34000" b="10133"/>
          <a:stretch>
            <a:fillRect/>
          </a:stretch>
        </p:blipFill>
        <p:spPr bwMode="auto">
          <a:xfrm>
            <a:off x="1409700" y="122238"/>
            <a:ext cx="60198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19200" y="4495800"/>
          <a:ext cx="6400800" cy="2194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1219200" y="4495800"/>
            <a:ext cx="6400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5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tai\Pictures\остров_сокровищ_300х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674688"/>
            <a:ext cx="9144001" cy="82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5113" y="0"/>
            <a:ext cx="8610600" cy="6858000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21556" r="34000" b="10001"/>
          <a:stretch>
            <a:fillRect/>
          </a:stretch>
        </p:blipFill>
        <p:spPr bwMode="auto">
          <a:xfrm>
            <a:off x="1425575" y="139700"/>
            <a:ext cx="598805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19200" y="4495800"/>
          <a:ext cx="6400800" cy="2194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219200" y="4495800"/>
            <a:ext cx="6400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3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tai\Pictures\остров_сокровищ_300х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674688"/>
            <a:ext cx="9144001" cy="82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" y="0"/>
            <a:ext cx="8610600" cy="6858000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21555" r="34000" b="10001"/>
          <a:stretch>
            <a:fillRect/>
          </a:stretch>
        </p:blipFill>
        <p:spPr bwMode="auto">
          <a:xfrm>
            <a:off x="1366838" y="111125"/>
            <a:ext cx="60960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14438" y="4527550"/>
          <a:ext cx="6400800" cy="2194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H1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H2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А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B6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G6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H6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91449" marR="91449" marT="45710" marB="457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1219200" y="4495800"/>
            <a:ext cx="6400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3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2121148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8" y="1876425"/>
            <a:ext cx="2055019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438151" y="2731294"/>
            <a:ext cx="7660481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300" dirty="0">
                <a:latin typeface="Georgia" panose="02040502050405020303" pitchFamily="18" charset="0"/>
              </a:rPr>
              <a:t>Определить «________» пальчиковой батарейки можно, найдя на одном из ее концов центральное возвышение, выступающее за пределы корпуса. </a:t>
            </a:r>
          </a:p>
        </p:txBody>
      </p:sp>
      <p:pic>
        <p:nvPicPr>
          <p:cNvPr id="922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5" t="11882" r="38000" b="13153"/>
          <a:stretch>
            <a:fillRect/>
          </a:stretch>
        </p:blipFill>
        <p:spPr bwMode="auto">
          <a:xfrm>
            <a:off x="7987904" y="2864644"/>
            <a:ext cx="725090" cy="25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ятно 1 2"/>
          <p:cNvSpPr/>
          <p:nvPr/>
        </p:nvSpPr>
        <p:spPr>
          <a:xfrm>
            <a:off x="8108157" y="3318272"/>
            <a:ext cx="483394" cy="514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4738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8079 L 0.43264 0.226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15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tai\Pictures\остров_сокровищ_300х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674688"/>
            <a:ext cx="9144001" cy="82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825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829495">
            <a:off x="-285750" y="161925"/>
            <a:ext cx="1584325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0528" y="2970627"/>
            <a:ext cx="9505056" cy="9387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МОЛОДЦЫ!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796556">
            <a:off x="6723063" y="4967288"/>
            <a:ext cx="1630362" cy="222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55280">
            <a:off x="542925" y="260350"/>
            <a:ext cx="1560513" cy="213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65558">
            <a:off x="6854825" y="4186238"/>
            <a:ext cx="1577975" cy="215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007656">
            <a:off x="673893" y="-500856"/>
            <a:ext cx="1625601" cy="221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228408">
            <a:off x="7627938" y="4543425"/>
            <a:ext cx="1546225" cy="211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7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143000" y="1704975"/>
            <a:ext cx="6858000" cy="1790700"/>
          </a:xfrm>
        </p:spPr>
        <p:txBody>
          <a:bodyPr/>
          <a:lstStyle/>
          <a:p>
            <a:pPr eaLnBrk="1" hangingPunct="1"/>
            <a:r>
              <a:rPr lang="ru-RU" altLang="ru-RU" sz="72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Перевертыши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8670">
            <a:off x="1060289" y="3496433"/>
            <a:ext cx="6752913" cy="2307246"/>
          </a:xfrm>
          <a:prstGeom prst="rect">
            <a:avLst/>
          </a:prstGeom>
          <a:effectLst>
            <a:glow>
              <a:schemeClr val="accent1">
                <a:alpha val="4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98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8670">
            <a:off x="1060289" y="3496433"/>
            <a:ext cx="6752913" cy="2307246"/>
          </a:xfrm>
          <a:prstGeom prst="rect">
            <a:avLst/>
          </a:prstGeom>
          <a:effectLst>
            <a:glow>
              <a:schemeClr val="accent1">
                <a:alpha val="41000"/>
              </a:schemeClr>
            </a:glow>
          </a:effectLst>
        </p:spPr>
      </p:pic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0" y="1970485"/>
            <a:ext cx="9144000" cy="145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5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Ниже пяток, да приземлишься</a:t>
            </a:r>
            <a:r>
              <a:rPr lang="ru-RU" altLang="ru-RU" sz="4950" b="1">
                <a:latin typeface="Calibri Light" panose="020F03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21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8670">
            <a:off x="1060289" y="3496433"/>
            <a:ext cx="6752913" cy="2307246"/>
          </a:xfrm>
          <a:prstGeom prst="rect">
            <a:avLst/>
          </a:prstGeom>
          <a:effectLst>
            <a:glow>
              <a:schemeClr val="accent1">
                <a:alpha val="41000"/>
              </a:schemeClr>
            </a:glow>
          </a:effectLst>
        </p:spPr>
      </p:pic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0" y="2400301"/>
            <a:ext cx="91440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50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Выше головы не прыгнешь</a:t>
            </a:r>
            <a:endParaRPr lang="ru-RU" altLang="ru-RU" sz="4500" b="1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8670">
            <a:off x="1060289" y="3496433"/>
            <a:ext cx="6752913" cy="2307246"/>
          </a:xfrm>
          <a:prstGeom prst="rect">
            <a:avLst/>
          </a:prstGeom>
          <a:effectLst>
            <a:glow>
              <a:schemeClr val="accent1">
                <a:alpha val="41000"/>
              </a:schemeClr>
            </a:glow>
          </a:effectLst>
        </p:spPr>
      </p:pic>
      <p:sp>
        <p:nvSpPr>
          <p:cNvPr id="6147" name="Заголовок 1"/>
          <p:cNvSpPr txBox="1">
            <a:spLocks/>
          </p:cNvSpPr>
          <p:nvPr/>
        </p:nvSpPr>
        <p:spPr bwMode="auto">
          <a:xfrm>
            <a:off x="0" y="2402682"/>
            <a:ext cx="91440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5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Утка кабану приятельница</a:t>
            </a:r>
            <a:endParaRPr lang="ru-RU" altLang="ru-RU" sz="4500" b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8670">
            <a:off x="1060289" y="3496433"/>
            <a:ext cx="6752913" cy="2307246"/>
          </a:xfrm>
          <a:prstGeom prst="rect">
            <a:avLst/>
          </a:prstGeom>
          <a:effectLst>
            <a:glow>
              <a:schemeClr val="accent1">
                <a:alpha val="41000"/>
              </a:schemeClr>
            </a:glow>
          </a:effectLst>
        </p:spPr>
      </p:pic>
      <p:sp>
        <p:nvSpPr>
          <p:cNvPr id="7171" name="Заголовок 1"/>
          <p:cNvSpPr txBox="1">
            <a:spLocks/>
          </p:cNvSpPr>
          <p:nvPr/>
        </p:nvSpPr>
        <p:spPr bwMode="auto">
          <a:xfrm>
            <a:off x="0" y="2411016"/>
            <a:ext cx="91440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50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Гусь свинье не товарищ</a:t>
            </a:r>
            <a:endParaRPr lang="ru-RU" altLang="ru-RU" sz="4500" b="1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8670">
            <a:off x="1060289" y="3496433"/>
            <a:ext cx="6752913" cy="2307246"/>
          </a:xfrm>
          <a:prstGeom prst="rect">
            <a:avLst/>
          </a:prstGeom>
          <a:effectLst>
            <a:glow>
              <a:schemeClr val="accent1">
                <a:alpha val="41000"/>
              </a:schemeClr>
            </a:glow>
          </a:effectLst>
        </p:spPr>
      </p:pic>
      <p:sp>
        <p:nvSpPr>
          <p:cNvPr id="8195" name="Заголовок 1"/>
          <p:cNvSpPr txBox="1">
            <a:spLocks/>
          </p:cNvSpPr>
          <p:nvPr/>
        </p:nvSpPr>
        <p:spPr bwMode="auto">
          <a:xfrm>
            <a:off x="0" y="2414588"/>
            <a:ext cx="91440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5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Прямого роддом сбережёт</a:t>
            </a:r>
            <a:endParaRPr lang="ru-RU" altLang="ru-RU" sz="4500" b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8670">
            <a:off x="1060289" y="3496433"/>
            <a:ext cx="6752913" cy="2307246"/>
          </a:xfrm>
          <a:prstGeom prst="rect">
            <a:avLst/>
          </a:prstGeom>
          <a:effectLst>
            <a:glow>
              <a:schemeClr val="accent1">
                <a:alpha val="41000"/>
              </a:schemeClr>
            </a:glow>
          </a:effectLst>
        </p:spPr>
      </p:pic>
      <p:sp>
        <p:nvSpPr>
          <p:cNvPr id="9219" name="Заголовок 1"/>
          <p:cNvSpPr txBox="1">
            <a:spLocks/>
          </p:cNvSpPr>
          <p:nvPr/>
        </p:nvSpPr>
        <p:spPr bwMode="auto">
          <a:xfrm>
            <a:off x="0" y="2400301"/>
            <a:ext cx="91440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50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Горбатого могила исправит</a:t>
            </a:r>
            <a:endParaRPr lang="ru-RU" altLang="ru-RU" sz="4500" b="1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8670">
            <a:off x="1060289" y="3496433"/>
            <a:ext cx="6752913" cy="2307246"/>
          </a:xfrm>
          <a:prstGeom prst="rect">
            <a:avLst/>
          </a:prstGeom>
          <a:effectLst>
            <a:glow>
              <a:schemeClr val="accent1">
                <a:alpha val="41000"/>
              </a:schemeClr>
            </a:glow>
          </a:effectLst>
        </p:spPr>
      </p:pic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0" y="2028825"/>
            <a:ext cx="9144000" cy="137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5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С ленцой, да забросишь </a:t>
            </a:r>
            <a:br>
              <a:rPr lang="ru-RU" altLang="ru-RU" sz="45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</a:br>
            <a:r>
              <a:rPr lang="ru-RU" altLang="ru-RU" sz="45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птицу в море</a:t>
            </a:r>
          </a:p>
        </p:txBody>
      </p:sp>
    </p:spTree>
    <p:extLst>
      <p:ext uri="{BB962C8B-B14F-4D97-AF65-F5344CB8AC3E}">
        <p14:creationId xmlns:p14="http://schemas.microsoft.com/office/powerpoint/2010/main" val="16906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8670">
            <a:off x="1060289" y="3496433"/>
            <a:ext cx="6752913" cy="2307246"/>
          </a:xfrm>
          <a:prstGeom prst="rect">
            <a:avLst/>
          </a:prstGeom>
          <a:effectLst>
            <a:glow>
              <a:schemeClr val="accent1">
                <a:alpha val="41000"/>
              </a:schemeClr>
            </a:glow>
          </a:effectLst>
        </p:spPr>
      </p:pic>
      <p:sp>
        <p:nvSpPr>
          <p:cNvPr id="11267" name="Заголовок 1"/>
          <p:cNvSpPr txBox="1">
            <a:spLocks/>
          </p:cNvSpPr>
          <p:nvPr/>
        </p:nvSpPr>
        <p:spPr bwMode="auto">
          <a:xfrm>
            <a:off x="0" y="2025253"/>
            <a:ext cx="9144000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50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Без труда не вытащишь </a:t>
            </a:r>
            <a:br>
              <a:rPr lang="ru-RU" altLang="ru-RU" sz="450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</a:br>
            <a:r>
              <a:rPr lang="ru-RU" altLang="ru-RU" sz="450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и рыбку из пруда</a:t>
            </a:r>
          </a:p>
        </p:txBody>
      </p:sp>
    </p:spTree>
    <p:extLst>
      <p:ext uri="{BB962C8B-B14F-4D97-AF65-F5344CB8AC3E}">
        <p14:creationId xmlns:p14="http://schemas.microsoft.com/office/powerpoint/2010/main" val="26787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1905124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8" y="1876425"/>
            <a:ext cx="2055019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856185" y="3021807"/>
            <a:ext cx="670679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Georgia" panose="02040502050405020303" pitchFamily="18" charset="0"/>
              </a:rPr>
              <a:t>Если за окном «________», то можно идти кататься на коньках или лыжах!</a:t>
            </a:r>
          </a:p>
        </p:txBody>
      </p:sp>
      <p:pic>
        <p:nvPicPr>
          <p:cNvPr id="1024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7" t="7059" r="53432" b="7256"/>
          <a:stretch>
            <a:fillRect/>
          </a:stretch>
        </p:blipFill>
        <p:spPr bwMode="auto">
          <a:xfrm>
            <a:off x="578644" y="2752726"/>
            <a:ext cx="1119188" cy="313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5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59149 0.1724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6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2480072"/>
            <a:ext cx="9144000" cy="9941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Закончи пословицу</a:t>
            </a:r>
            <a:br>
              <a:rPr lang="ru-RU" altLang="ru-RU" sz="60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</a:br>
            <a:r>
              <a:rPr lang="ru-RU" altLang="ru-RU" sz="60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(школьная версия)</a:t>
            </a:r>
          </a:p>
        </p:txBody>
      </p:sp>
    </p:spTree>
    <p:extLst>
      <p:ext uri="{BB962C8B-B14F-4D97-AF65-F5344CB8AC3E}">
        <p14:creationId xmlns:p14="http://schemas.microsoft.com/office/powerpoint/2010/main" val="29367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1545432"/>
            <a:ext cx="9144000" cy="9941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6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Один в поле …</a:t>
            </a:r>
          </a:p>
        </p:txBody>
      </p:sp>
    </p:spTree>
    <p:extLst>
      <p:ext uri="{BB962C8B-B14F-4D97-AF65-F5344CB8AC3E}">
        <p14:creationId xmlns:p14="http://schemas.microsoft.com/office/powerpoint/2010/main" val="14986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1545432"/>
            <a:ext cx="9144000" cy="9941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6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Один в поле …</a:t>
            </a:r>
          </a:p>
        </p:txBody>
      </p:sp>
      <p:sp>
        <p:nvSpPr>
          <p:cNvPr id="14339" name="Объект 4"/>
          <p:cNvSpPr>
            <a:spLocks noGrp="1"/>
          </p:cNvSpPr>
          <p:nvPr>
            <p:ph sz="quarter" idx="1"/>
          </p:nvPr>
        </p:nvSpPr>
        <p:spPr>
          <a:xfrm>
            <a:off x="1244204" y="2750344"/>
            <a:ext cx="7381875" cy="310515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не лошадь в неволе</a:t>
            </a:r>
          </a:p>
          <a:p>
            <a:pPr marL="0" indent="0">
              <a:buNone/>
            </a:pPr>
            <a:endParaRPr lang="en-US" altLang="ru-RU" sz="150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endParaRPr lang="ru-RU" altLang="ru-RU" smtClean="0"/>
          </a:p>
          <a:p>
            <a:pPr marL="0" indent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04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1545432"/>
            <a:ext cx="9144000" cy="9941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6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Один в поле …</a:t>
            </a:r>
          </a:p>
        </p:txBody>
      </p:sp>
      <p:sp>
        <p:nvSpPr>
          <p:cNvPr id="15363" name="Объект 4"/>
          <p:cNvSpPr>
            <a:spLocks noGrp="1"/>
          </p:cNvSpPr>
          <p:nvPr>
            <p:ph sz="quarter" idx="1"/>
          </p:nvPr>
        </p:nvSpPr>
        <p:spPr>
          <a:xfrm>
            <a:off x="1244204" y="2750344"/>
            <a:ext cx="7381875" cy="310515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не лошадь в неволе</a:t>
            </a:r>
          </a:p>
          <a:p>
            <a:pPr marL="0" indent="0">
              <a:buNone/>
            </a:pPr>
            <a:endParaRPr lang="en-US" altLang="ru-RU" sz="150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не будь лапшой</a:t>
            </a:r>
          </a:p>
          <a:p>
            <a:pPr marL="0" indent="0">
              <a:buNone/>
            </a:pPr>
            <a:endParaRPr lang="ru-RU" altLang="ru-RU" sz="105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endParaRPr lang="ru-RU" altLang="ru-RU" smtClean="0"/>
          </a:p>
          <a:p>
            <a:pPr marL="0" indent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01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1545432"/>
            <a:ext cx="9144000" cy="9941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6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Один в поле …</a:t>
            </a:r>
          </a:p>
        </p:txBody>
      </p:sp>
      <p:sp>
        <p:nvSpPr>
          <p:cNvPr id="16387" name="Объект 4"/>
          <p:cNvSpPr>
            <a:spLocks noGrp="1"/>
          </p:cNvSpPr>
          <p:nvPr>
            <p:ph sz="quarter" idx="1"/>
          </p:nvPr>
        </p:nvSpPr>
        <p:spPr>
          <a:xfrm>
            <a:off x="1244204" y="2750344"/>
            <a:ext cx="7381875" cy="310515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не лошадь в неволе</a:t>
            </a:r>
          </a:p>
          <a:p>
            <a:pPr marL="0" indent="0">
              <a:buNone/>
            </a:pPr>
            <a:endParaRPr lang="en-US" altLang="ru-RU" sz="150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не будь лапшой</a:t>
            </a:r>
          </a:p>
          <a:p>
            <a:pPr marL="0" indent="0">
              <a:buNone/>
            </a:pPr>
            <a:endParaRPr lang="ru-RU" altLang="ru-RU" sz="105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ни воин, ни рыба, ни мясо</a:t>
            </a:r>
            <a:endParaRPr lang="ru-RU" altLang="ru-RU" sz="405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092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1565672"/>
            <a:ext cx="9144000" cy="9941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6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Нет друга – ищи,</a:t>
            </a:r>
            <a:br>
              <a:rPr lang="ru-RU" altLang="ru-RU" sz="66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</a:br>
            <a:r>
              <a:rPr lang="ru-RU" altLang="ru-RU" sz="66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нашёл – … </a:t>
            </a:r>
          </a:p>
        </p:txBody>
      </p:sp>
    </p:spTree>
    <p:extLst>
      <p:ext uri="{BB962C8B-B14F-4D97-AF65-F5344CB8AC3E}">
        <p14:creationId xmlns:p14="http://schemas.microsoft.com/office/powerpoint/2010/main" val="41549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1565672"/>
            <a:ext cx="9144000" cy="9941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6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Нет друга – ищи,</a:t>
            </a:r>
            <a:br>
              <a:rPr lang="ru-RU" altLang="ru-RU" sz="66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</a:br>
            <a:r>
              <a:rPr lang="ru-RU" altLang="ru-RU" sz="66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нашёл – … </a:t>
            </a:r>
          </a:p>
        </p:txBody>
      </p:sp>
      <p:sp>
        <p:nvSpPr>
          <p:cNvPr id="18435" name="Объект 4"/>
          <p:cNvSpPr>
            <a:spLocks noGrp="1"/>
          </p:cNvSpPr>
          <p:nvPr>
            <p:ph sz="quarter" idx="1"/>
          </p:nvPr>
        </p:nvSpPr>
        <p:spPr>
          <a:xfrm>
            <a:off x="1344216" y="3124201"/>
            <a:ext cx="5295900" cy="2650331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50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верни </a:t>
            </a:r>
          </a:p>
          <a:p>
            <a:pPr marL="0" indent="0">
              <a:buNone/>
            </a:pPr>
            <a:endParaRPr lang="en-US" altLang="ru-RU" sz="90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1565672"/>
            <a:ext cx="9144000" cy="9941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6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Нет друга – ищи,</a:t>
            </a:r>
            <a:br>
              <a:rPr lang="ru-RU" altLang="ru-RU" sz="66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</a:br>
            <a:r>
              <a:rPr lang="ru-RU" altLang="ru-RU" sz="66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нашёл – … </a:t>
            </a:r>
          </a:p>
        </p:txBody>
      </p:sp>
      <p:sp>
        <p:nvSpPr>
          <p:cNvPr id="19459" name="Объект 4"/>
          <p:cNvSpPr>
            <a:spLocks noGrp="1"/>
          </p:cNvSpPr>
          <p:nvPr>
            <p:ph sz="quarter" idx="1"/>
          </p:nvPr>
        </p:nvSpPr>
        <p:spPr>
          <a:xfrm>
            <a:off x="1344216" y="3124201"/>
            <a:ext cx="5295900" cy="2650331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50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верни </a:t>
            </a:r>
          </a:p>
          <a:p>
            <a:pPr marL="0" indent="0">
              <a:buNone/>
            </a:pPr>
            <a:endParaRPr lang="en-US" altLang="ru-RU" sz="90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altLang="ru-RU" sz="450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хорони </a:t>
            </a:r>
          </a:p>
          <a:p>
            <a:pPr marL="0" indent="0">
              <a:buNone/>
            </a:pPr>
            <a:endParaRPr lang="en-US" altLang="ru-RU" sz="525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1565672"/>
            <a:ext cx="9144000" cy="9941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6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Нет друга – ищи,</a:t>
            </a:r>
            <a:br>
              <a:rPr lang="ru-RU" altLang="ru-RU" sz="66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</a:br>
            <a:r>
              <a:rPr lang="ru-RU" altLang="ru-RU" sz="66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нашёл – … </a:t>
            </a:r>
          </a:p>
        </p:txBody>
      </p:sp>
      <p:sp>
        <p:nvSpPr>
          <p:cNvPr id="20483" name="Объект 4"/>
          <p:cNvSpPr>
            <a:spLocks noGrp="1"/>
          </p:cNvSpPr>
          <p:nvPr>
            <p:ph sz="quarter" idx="1"/>
          </p:nvPr>
        </p:nvSpPr>
        <p:spPr>
          <a:xfrm>
            <a:off x="1344216" y="3124201"/>
            <a:ext cx="5295900" cy="2650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sz="450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верни </a:t>
            </a:r>
          </a:p>
          <a:p>
            <a:pPr marL="0" indent="0">
              <a:buNone/>
            </a:pPr>
            <a:endParaRPr lang="en-US" altLang="ru-RU" sz="90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altLang="ru-RU" sz="450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хорони </a:t>
            </a:r>
          </a:p>
          <a:p>
            <a:pPr marL="0" indent="0">
              <a:buNone/>
            </a:pPr>
            <a:endParaRPr lang="en-US" altLang="ru-RU" sz="525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altLang="ru-RU" sz="450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познакомься </a:t>
            </a:r>
            <a:endParaRPr lang="en-US" altLang="ru-RU" sz="450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732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1497806"/>
            <a:ext cx="9144000" cy="11144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Яблоко от яблони недалеко …</a:t>
            </a:r>
          </a:p>
        </p:txBody>
      </p:sp>
    </p:spTree>
    <p:extLst>
      <p:ext uri="{BB962C8B-B14F-4D97-AF65-F5344CB8AC3E}">
        <p14:creationId xmlns:p14="http://schemas.microsoft.com/office/powerpoint/2010/main" val="41536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1905124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ОТРИЦАТЕЛЬНОЙ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ПОЛОЖИТЕЛЬНОЙ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8" y="1876425"/>
            <a:ext cx="2055019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</a:t>
            </a:r>
          </a:p>
        </p:txBody>
      </p:sp>
      <p:pic>
        <p:nvPicPr>
          <p:cNvPr id="112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35" y="4410075"/>
            <a:ext cx="254436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155973" y="3107531"/>
            <a:ext cx="810696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300" dirty="0">
                <a:latin typeface="Georgia" panose="02040502050405020303" pitchFamily="18" charset="0"/>
              </a:rPr>
              <a:t>Продукты с «__________________» калорийностью – это продукты, которые заключают в себе меньше калорий, чем </a:t>
            </a:r>
            <a:r>
              <a:rPr lang="ru-RU" altLang="ru-RU" sz="3300" dirty="0" err="1">
                <a:latin typeface="Georgia" panose="02040502050405020303" pitchFamily="18" charset="0"/>
              </a:rPr>
              <a:t>энергозатраты</a:t>
            </a:r>
            <a:r>
              <a:rPr lang="ru-RU" altLang="ru-RU" sz="3300" dirty="0">
                <a:latin typeface="Georgia" panose="02040502050405020303" pitchFamily="18" charset="0"/>
              </a:rPr>
              <a:t> на их переваривание.</a:t>
            </a:r>
          </a:p>
        </p:txBody>
      </p:sp>
    </p:spTree>
    <p:extLst>
      <p:ext uri="{BB962C8B-B14F-4D97-AF65-F5344CB8AC3E}">
        <p14:creationId xmlns:p14="http://schemas.microsoft.com/office/powerpoint/2010/main" val="31064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06273 L -0.1592 0.1662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1497806"/>
            <a:ext cx="9144000" cy="11144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Яблоко от яблони недалеко …</a:t>
            </a:r>
          </a:p>
        </p:txBody>
      </p:sp>
      <p:sp>
        <p:nvSpPr>
          <p:cNvPr id="22531" name="Объект 4"/>
          <p:cNvSpPr>
            <a:spLocks noGrp="1"/>
          </p:cNvSpPr>
          <p:nvPr>
            <p:ph sz="quarter" idx="1"/>
          </p:nvPr>
        </p:nvSpPr>
        <p:spPr>
          <a:xfrm>
            <a:off x="790575" y="3182541"/>
            <a:ext cx="8353425" cy="2684859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разбилось</a:t>
            </a:r>
          </a:p>
          <a:p>
            <a:pPr marL="0" indent="0">
              <a:buNone/>
            </a:pPr>
            <a:endParaRPr lang="ru-RU" altLang="ru-RU" sz="135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endParaRPr lang="ru-RU" altLang="ru-RU" sz="3000" b="1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304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1497806"/>
            <a:ext cx="9144000" cy="11144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Яблоко от яблони недалеко …</a:t>
            </a:r>
          </a:p>
        </p:txBody>
      </p:sp>
      <p:sp>
        <p:nvSpPr>
          <p:cNvPr id="23555" name="Объект 4"/>
          <p:cNvSpPr>
            <a:spLocks noGrp="1"/>
          </p:cNvSpPr>
          <p:nvPr>
            <p:ph sz="quarter" idx="1"/>
          </p:nvPr>
        </p:nvSpPr>
        <p:spPr>
          <a:xfrm>
            <a:off x="790575" y="3182541"/>
            <a:ext cx="8353425" cy="2684859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разбилось</a:t>
            </a:r>
          </a:p>
          <a:p>
            <a:pPr marL="0" indent="0">
              <a:buNone/>
            </a:pPr>
            <a:endParaRPr lang="ru-RU" altLang="ru-RU" sz="135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как ребенок от матери недалеко</a:t>
            </a:r>
          </a:p>
          <a:p>
            <a:pPr marL="0" indent="0">
              <a:buNone/>
            </a:pPr>
            <a:endParaRPr lang="ru-RU" altLang="ru-RU" sz="105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endParaRPr lang="ru-RU" altLang="ru-RU" sz="3000" b="1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539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1497806"/>
            <a:ext cx="9144000" cy="11144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Яблоко от яблони недалеко …</a:t>
            </a:r>
          </a:p>
        </p:txBody>
      </p:sp>
      <p:sp>
        <p:nvSpPr>
          <p:cNvPr id="24579" name="Объект 4"/>
          <p:cNvSpPr>
            <a:spLocks noGrp="1"/>
          </p:cNvSpPr>
          <p:nvPr>
            <p:ph sz="quarter" idx="1"/>
          </p:nvPr>
        </p:nvSpPr>
        <p:spPr>
          <a:xfrm>
            <a:off x="790575" y="3182541"/>
            <a:ext cx="8353425" cy="2684859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разбилось</a:t>
            </a:r>
          </a:p>
          <a:p>
            <a:pPr marL="0" indent="0">
              <a:buNone/>
            </a:pPr>
            <a:endParaRPr lang="ru-RU" altLang="ru-RU" sz="135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как ребенок от матери недалеко</a:t>
            </a:r>
          </a:p>
          <a:p>
            <a:pPr marL="0" indent="0">
              <a:buNone/>
            </a:pPr>
            <a:endParaRPr lang="ru-RU" altLang="ru-RU" sz="105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если мыслишь легко</a:t>
            </a:r>
          </a:p>
          <a:p>
            <a:pPr marL="0" indent="0">
              <a:buNone/>
            </a:pPr>
            <a:endParaRPr lang="ru-RU" altLang="ru-RU" sz="3000" b="1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176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1103710"/>
            <a:ext cx="9144000" cy="9941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У страха глаза …</a:t>
            </a:r>
          </a:p>
        </p:txBody>
      </p:sp>
    </p:spTree>
    <p:extLst>
      <p:ext uri="{BB962C8B-B14F-4D97-AF65-F5344CB8AC3E}">
        <p14:creationId xmlns:p14="http://schemas.microsoft.com/office/powerpoint/2010/main" val="29802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1103710"/>
            <a:ext cx="9144000" cy="9941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У страха глаза …</a:t>
            </a:r>
          </a:p>
        </p:txBody>
      </p:sp>
      <p:sp>
        <p:nvSpPr>
          <p:cNvPr id="26627" name="Объект 4"/>
          <p:cNvSpPr>
            <a:spLocks noGrp="1"/>
          </p:cNvSpPr>
          <p:nvPr>
            <p:ph sz="quarter" idx="1"/>
          </p:nvPr>
        </p:nvSpPr>
        <p:spPr>
          <a:xfrm>
            <a:off x="1313260" y="2725341"/>
            <a:ext cx="6812756" cy="2932509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а у глаз страх</a:t>
            </a:r>
            <a:endParaRPr lang="ru-RU" altLang="ru-RU" sz="3000" b="1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913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1103710"/>
            <a:ext cx="9144000" cy="9941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У страха глаза …</a:t>
            </a:r>
          </a:p>
        </p:txBody>
      </p:sp>
      <p:sp>
        <p:nvSpPr>
          <p:cNvPr id="27651" name="Объект 4"/>
          <p:cNvSpPr>
            <a:spLocks noGrp="1"/>
          </p:cNvSpPr>
          <p:nvPr>
            <p:ph sz="quarter" idx="1"/>
          </p:nvPr>
        </p:nvSpPr>
        <p:spPr>
          <a:xfrm>
            <a:off x="1313260" y="2725341"/>
            <a:ext cx="6812756" cy="2932509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а у глаз страх</a:t>
            </a:r>
          </a:p>
          <a:p>
            <a:pPr marL="0" indent="0">
              <a:buNone/>
            </a:pPr>
            <a:endParaRPr lang="ru-RU" altLang="ru-RU" sz="150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дёргаются</a:t>
            </a:r>
            <a:endParaRPr lang="ru-RU" altLang="ru-RU" sz="3000" b="1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658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1103710"/>
            <a:ext cx="9144000" cy="9941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У страха глаза …</a:t>
            </a:r>
          </a:p>
        </p:txBody>
      </p:sp>
      <p:sp>
        <p:nvSpPr>
          <p:cNvPr id="28675" name="Объект 4"/>
          <p:cNvSpPr>
            <a:spLocks noGrp="1"/>
          </p:cNvSpPr>
          <p:nvPr>
            <p:ph sz="quarter" idx="1"/>
          </p:nvPr>
        </p:nvSpPr>
        <p:spPr>
          <a:xfrm>
            <a:off x="1313260" y="2725341"/>
            <a:ext cx="6812756" cy="2932509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а у глаз страх</a:t>
            </a:r>
          </a:p>
          <a:p>
            <a:pPr marL="0" indent="0">
              <a:buNone/>
            </a:pPr>
            <a:endParaRPr lang="ru-RU" altLang="ru-RU" sz="150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дёргаются</a:t>
            </a:r>
          </a:p>
          <a:p>
            <a:pPr marL="0" indent="0">
              <a:buNone/>
            </a:pPr>
            <a:endParaRPr lang="ru-RU" altLang="ru-RU" sz="105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а у Веры руки</a:t>
            </a:r>
          </a:p>
          <a:p>
            <a:pPr marL="0" indent="0">
              <a:buNone/>
            </a:pPr>
            <a:endParaRPr lang="ru-RU" altLang="ru-RU" sz="3000" b="1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192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1565672"/>
            <a:ext cx="9144000" cy="9941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Семеро одного не …</a:t>
            </a:r>
          </a:p>
        </p:txBody>
      </p:sp>
    </p:spTree>
    <p:extLst>
      <p:ext uri="{BB962C8B-B14F-4D97-AF65-F5344CB8AC3E}">
        <p14:creationId xmlns:p14="http://schemas.microsoft.com/office/powerpoint/2010/main" val="26301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1565672"/>
            <a:ext cx="9144000" cy="9941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Семеро одного не …</a:t>
            </a:r>
          </a:p>
        </p:txBody>
      </p:sp>
      <p:sp>
        <p:nvSpPr>
          <p:cNvPr id="30723" name="Объект 4"/>
          <p:cNvSpPr>
            <a:spLocks noGrp="1"/>
          </p:cNvSpPr>
          <p:nvPr>
            <p:ph sz="quarter" idx="1"/>
          </p:nvPr>
        </p:nvSpPr>
        <p:spPr>
          <a:xfrm>
            <a:off x="1294210" y="2744391"/>
            <a:ext cx="6969919" cy="2832497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не заменят</a:t>
            </a:r>
            <a:endParaRPr lang="ru-RU" altLang="ru-RU" sz="3000" b="1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562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1565672"/>
            <a:ext cx="9144000" cy="9941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Семеро одного не …</a:t>
            </a:r>
          </a:p>
        </p:txBody>
      </p:sp>
      <p:sp>
        <p:nvSpPr>
          <p:cNvPr id="31747" name="Объект 4"/>
          <p:cNvSpPr>
            <a:spLocks noGrp="1"/>
          </p:cNvSpPr>
          <p:nvPr>
            <p:ph sz="quarter" idx="1"/>
          </p:nvPr>
        </p:nvSpPr>
        <p:spPr>
          <a:xfrm>
            <a:off x="1294210" y="2744391"/>
            <a:ext cx="6969919" cy="2832497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не заменят </a:t>
            </a:r>
          </a:p>
          <a:p>
            <a:pPr marL="0" indent="0">
              <a:buNone/>
            </a:pPr>
            <a:endParaRPr lang="ru-RU" altLang="ru-RU" sz="150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не пощадят</a:t>
            </a:r>
            <a:endParaRPr lang="ru-RU" altLang="ru-RU" sz="3000" b="1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528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1833116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ОТРИЦАТЕЛЬНОЙ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ПОЛОЖИТЕЛЬНОЙ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8" y="1876425"/>
            <a:ext cx="2055019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438150" y="3165872"/>
            <a:ext cx="84391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latin typeface="Georgia" panose="02040502050405020303" pitchFamily="18" charset="0"/>
              </a:rPr>
              <a:t>Близорукостью страдают многие люди, при этом для коррекции им необходимы очки с пометкой «________».</a:t>
            </a:r>
          </a:p>
        </p:txBody>
      </p:sp>
      <p:pic>
        <p:nvPicPr>
          <p:cNvPr id="1229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79" y="4845844"/>
            <a:ext cx="2431256" cy="103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4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371 0.4243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0" y="1565672"/>
            <a:ext cx="9144000" cy="9941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b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Семеро одного не …</a:t>
            </a:r>
          </a:p>
        </p:txBody>
      </p:sp>
      <p:sp>
        <p:nvSpPr>
          <p:cNvPr id="32771" name="Объект 4"/>
          <p:cNvSpPr>
            <a:spLocks noGrp="1"/>
          </p:cNvSpPr>
          <p:nvPr>
            <p:ph sz="quarter" idx="1"/>
          </p:nvPr>
        </p:nvSpPr>
        <p:spPr>
          <a:xfrm>
            <a:off x="1294210" y="2744391"/>
            <a:ext cx="6969919" cy="2832497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не заменят </a:t>
            </a:r>
          </a:p>
          <a:p>
            <a:pPr marL="0" indent="0">
              <a:buNone/>
            </a:pPr>
            <a:endParaRPr lang="ru-RU" altLang="ru-RU" sz="150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не пощадят </a:t>
            </a:r>
          </a:p>
          <a:p>
            <a:pPr marL="0" indent="0">
              <a:buNone/>
            </a:pPr>
            <a:endParaRPr lang="ru-RU" altLang="ru-RU" sz="105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altLang="ru-RU" sz="405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… не стыдятся </a:t>
            </a:r>
          </a:p>
          <a:p>
            <a:pPr marL="0" indent="0">
              <a:buNone/>
            </a:pPr>
            <a:endParaRPr lang="ru-RU" altLang="ru-RU" sz="3000" b="1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0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Рисунок 2" descr="656758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9"/>
          <a:stretch>
            <a:fillRect/>
          </a:stretch>
        </p:blipFill>
        <p:spPr bwMode="auto">
          <a:xfrm>
            <a:off x="838200" y="1784350"/>
            <a:ext cx="6400800" cy="4741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365125" y="141288"/>
            <a:ext cx="8286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>
                <a:latin typeface="Georgia" panose="02040502050405020303" pitchFamily="18" charset="0"/>
              </a:rPr>
              <a:t>Главный редактор газеты «Вести Сказочной Австралии» отправил репортёра Киви в Рим на международную выставку, посвящённую умным домам. Киви должен будет написать о ней статью. Но перед тем, как лететь, репортёру надо забронировать себе жильё. </a:t>
            </a:r>
            <a:endParaRPr lang="ru-RU" altLang="ru-RU" sz="1600"/>
          </a:p>
        </p:txBody>
      </p:sp>
      <p:sp>
        <p:nvSpPr>
          <p:cNvPr id="7173" name="Прямоугольник 2"/>
          <p:cNvSpPr>
            <a:spLocks noChangeArrowheads="1"/>
          </p:cNvSpPr>
          <p:nvPr/>
        </p:nvSpPr>
        <p:spPr bwMode="auto">
          <a:xfrm>
            <a:off x="344488" y="1284288"/>
            <a:ext cx="882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1. Изучите страницу сайта и ответьте на вопросы.</a:t>
            </a: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2" descr="656758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9"/>
          <a:stretch>
            <a:fillRect/>
          </a:stretch>
        </p:blipFill>
        <p:spPr bwMode="auto">
          <a:xfrm>
            <a:off x="762000" y="1766888"/>
            <a:ext cx="6400800" cy="474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381000" y="152400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Georgia" panose="02040502050405020303" pitchFamily="18" charset="0"/>
              </a:rPr>
              <a:t>Вопрос А. </a:t>
            </a:r>
            <a:r>
              <a:rPr lang="ru-RU" altLang="ru-RU" sz="1600">
                <a:latin typeface="Georgia" panose="02040502050405020303" pitchFamily="18" charset="0"/>
              </a:rPr>
              <a:t>Чтобы выбрать жильё, Киви решил всё детально изучить. Какое из удобств присутствует в каждом варианте, несмотря на то что этот параметр </a:t>
            </a:r>
            <a:r>
              <a:rPr lang="ru-RU" altLang="ru-RU" sz="1600" b="1">
                <a:latin typeface="Georgia" panose="02040502050405020303" pitchFamily="18" charset="0"/>
              </a:rPr>
              <a:t>не </a:t>
            </a:r>
            <a:r>
              <a:rPr lang="ru-RU" altLang="ru-RU" sz="1600">
                <a:latin typeface="Georgia" panose="02040502050405020303" pitchFamily="18" charset="0"/>
              </a:rPr>
              <a:t>отмечен фильтром? </a:t>
            </a:r>
            <a:r>
              <a:rPr lang="ru-RU" altLang="ru-RU" sz="1600" b="1">
                <a:latin typeface="Georgia" panose="02040502050405020303" pitchFamily="18" charset="0"/>
              </a:rPr>
              <a:t>Обведи букву выбранного ответа.</a:t>
            </a:r>
            <a:endParaRPr lang="ru-RU" altLang="ru-RU" sz="16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Georgia" panose="02040502050405020303" pitchFamily="18" charset="0"/>
              </a:rPr>
              <a:t>А.</a:t>
            </a:r>
            <a:r>
              <a:rPr lang="ru-RU" altLang="ru-RU" sz="1600">
                <a:latin typeface="Georgia" panose="02040502050405020303" pitchFamily="18" charset="0"/>
              </a:rPr>
              <a:t> Кухня 		</a:t>
            </a:r>
            <a:r>
              <a:rPr lang="ru-RU" altLang="ru-RU" sz="1600" b="1">
                <a:latin typeface="Georgia" panose="02040502050405020303" pitchFamily="18" charset="0"/>
              </a:rPr>
              <a:t>В.</a:t>
            </a:r>
            <a:r>
              <a:rPr lang="ru-RU" altLang="ru-RU" sz="1600">
                <a:latin typeface="Georgia" panose="02040502050405020303" pitchFamily="18" charset="0"/>
              </a:rPr>
              <a:t> </a:t>
            </a:r>
            <a:r>
              <a:rPr lang="en-US" altLang="ru-RU" sz="1600">
                <a:latin typeface="Georgia" panose="02040502050405020303" pitchFamily="18" charset="0"/>
              </a:rPr>
              <a:t>Wi</a:t>
            </a:r>
            <a:r>
              <a:rPr lang="ru-RU" altLang="ru-RU" sz="1600">
                <a:latin typeface="Georgia" panose="02040502050405020303" pitchFamily="18" charset="0"/>
              </a:rPr>
              <a:t>-</a:t>
            </a:r>
            <a:r>
              <a:rPr lang="en-US" altLang="ru-RU" sz="1600">
                <a:latin typeface="Georgia" panose="02040502050405020303" pitchFamily="18" charset="0"/>
              </a:rPr>
              <a:t>Fi</a:t>
            </a:r>
            <a:r>
              <a:rPr lang="ru-RU" altLang="ru-RU" sz="1600">
                <a:latin typeface="Georgia" panose="02040502050405020303" pitchFamily="18" charset="0"/>
              </a:rPr>
              <a:t>			</a:t>
            </a:r>
            <a:r>
              <a:rPr lang="ru-RU" altLang="ru-RU" sz="1600" b="1">
                <a:latin typeface="Georgia" panose="02040502050405020303" pitchFamily="18" charset="0"/>
              </a:rPr>
              <a:t>Д.</a:t>
            </a:r>
            <a:r>
              <a:rPr lang="ru-RU" altLang="ru-RU" sz="1600">
                <a:latin typeface="Georgia" panose="02040502050405020303" pitchFamily="18" charset="0"/>
              </a:rPr>
              <a:t> Телевизор</a:t>
            </a:r>
            <a:endParaRPr lang="ru-RU" altLang="ru-RU" sz="16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Georgia" panose="02040502050405020303" pitchFamily="18" charset="0"/>
              </a:rPr>
              <a:t>Б.</a:t>
            </a:r>
            <a:r>
              <a:rPr lang="ru-RU" altLang="ru-RU" sz="1600">
                <a:latin typeface="Georgia" panose="02040502050405020303" pitchFamily="18" charset="0"/>
              </a:rPr>
              <a:t> Лифт 		</a:t>
            </a:r>
            <a:r>
              <a:rPr lang="ru-RU" altLang="ru-RU" sz="1600" b="1">
                <a:latin typeface="Georgia" panose="02040502050405020303" pitchFamily="18" charset="0"/>
              </a:rPr>
              <a:t>Г.</a:t>
            </a:r>
            <a:r>
              <a:rPr lang="ru-RU" altLang="ru-RU" sz="1600">
                <a:latin typeface="Georgia" panose="02040502050405020303" pitchFamily="18" charset="0"/>
              </a:rPr>
              <a:t> Кондиционер </a:t>
            </a:r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28844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2" descr="656758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9"/>
          <a:stretch>
            <a:fillRect/>
          </a:stretch>
        </p:blipFill>
        <p:spPr bwMode="auto">
          <a:xfrm>
            <a:off x="914400" y="2057400"/>
            <a:ext cx="6262688" cy="4638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76200" y="0"/>
            <a:ext cx="8686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Georgia" panose="02040502050405020303" pitchFamily="18" charset="0"/>
              </a:rPr>
              <a:t>Вопрос Б.</a:t>
            </a:r>
            <a:r>
              <a:rPr lang="ru-RU" altLang="ru-RU" sz="1600">
                <a:latin typeface="Georgia" panose="02040502050405020303" pitchFamily="18" charset="0"/>
              </a:rPr>
              <a:t> Наконец Киви определился. Чтобы не забыть, какой вариант он выбрал, репортёр хочет сделать так, чтобы на мониторе отображалось только это жильё. Какой из параметров нужно добавить в фильтр, чтобы страница поиска из четырёх вариантов оставила только один – </a:t>
            </a:r>
            <a:r>
              <a:rPr lang="en-US" altLang="ru-RU" sz="1600">
                <a:latin typeface="Georgia" panose="02040502050405020303" pitchFamily="18" charset="0"/>
              </a:rPr>
              <a:t>Roma Colosseo Apartment</a:t>
            </a:r>
            <a:r>
              <a:rPr lang="ru-RU" altLang="ru-RU" sz="1600">
                <a:latin typeface="Georgia" panose="02040502050405020303" pitchFamily="18" charset="0"/>
              </a:rPr>
              <a:t>? </a:t>
            </a:r>
            <a:r>
              <a:rPr lang="ru-RU" altLang="ru-RU" sz="1600" b="1">
                <a:latin typeface="Georgia" panose="02040502050405020303" pitchFamily="18" charset="0"/>
              </a:rPr>
              <a:t>Обведи букву выбранного ответа.</a:t>
            </a:r>
            <a:endParaRPr lang="ru-RU" altLang="ru-RU" sz="16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Georgia" panose="02040502050405020303" pitchFamily="18" charset="0"/>
              </a:rPr>
              <a:t>А.</a:t>
            </a:r>
            <a:r>
              <a:rPr lang="ru-RU" altLang="ru-RU" sz="1600">
                <a:latin typeface="Georgia" panose="02040502050405020303" pitchFamily="18" charset="0"/>
              </a:rPr>
              <a:t> Количество гостей – 4 		</a:t>
            </a:r>
            <a:r>
              <a:rPr lang="ru-RU" altLang="ru-RU" sz="1600" b="1">
                <a:latin typeface="Georgia" panose="02040502050405020303" pitchFamily="18" charset="0"/>
              </a:rPr>
              <a:t>Г.</a:t>
            </a:r>
            <a:r>
              <a:rPr lang="ru-RU" altLang="ru-RU" sz="1600">
                <a:latin typeface="Georgia" panose="02040502050405020303" pitchFamily="18" charset="0"/>
              </a:rPr>
              <a:t> Номер со скидкой </a:t>
            </a:r>
            <a:endParaRPr lang="ru-RU" altLang="ru-RU" sz="16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Georgia" panose="02040502050405020303" pitchFamily="18" charset="0"/>
              </a:rPr>
              <a:t>Б.</a:t>
            </a:r>
            <a:r>
              <a:rPr lang="ru-RU" altLang="ru-RU" sz="1600">
                <a:latin typeface="Georgia" panose="02040502050405020303" pitchFamily="18" charset="0"/>
              </a:rPr>
              <a:t> Можно с питомцами 		</a:t>
            </a:r>
            <a:r>
              <a:rPr lang="ru-RU" altLang="ru-RU" sz="1600" b="1">
                <a:latin typeface="Georgia" panose="02040502050405020303" pitchFamily="18" charset="0"/>
              </a:rPr>
              <a:t>Д.</a:t>
            </a:r>
            <a:r>
              <a:rPr lang="ru-RU" altLang="ru-RU" sz="1600">
                <a:latin typeface="Georgia" panose="02040502050405020303" pitchFamily="18" charset="0"/>
              </a:rPr>
              <a:t> Рейтинг не менее 4,4</a:t>
            </a:r>
            <a:endParaRPr lang="ru-RU" altLang="ru-RU" sz="16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Georgia" panose="02040502050405020303" pitchFamily="18" charset="0"/>
              </a:rPr>
              <a:t>В.</a:t>
            </a:r>
            <a:r>
              <a:rPr lang="ru-RU" altLang="ru-RU" sz="1600">
                <a:latin typeface="Georgia" panose="02040502050405020303" pitchFamily="18" charset="0"/>
              </a:rPr>
              <a:t> Номер из нескольких комнат</a:t>
            </a:r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36195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2" descr="656758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9"/>
          <a:stretch>
            <a:fillRect/>
          </a:stretch>
        </p:blipFill>
        <p:spPr bwMode="auto">
          <a:xfrm>
            <a:off x="1600200" y="2811463"/>
            <a:ext cx="5257800" cy="3894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76200" y="-14288"/>
            <a:ext cx="8818563" cy="13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В.</a:t>
            </a:r>
            <a:r>
              <a:rPr lang="ru-RU" altLang="ru-RU" sz="160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Киви позвонил его главный редактор и попросил рассказать о том, где и как собирается жить репортёр. Помоги Киви рассказать о своих планах на основе введённого им запроса (рис. 1). Прочитай утверждения в таблице. Правдивы ли они? Если утверждение </a:t>
            </a:r>
            <a:r>
              <a:rPr lang="ru-RU" altLang="ru-RU" sz="1600" b="1" i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верное</a:t>
            </a:r>
            <a:r>
              <a:rPr lang="ru-RU" altLang="ru-RU" sz="1600" i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160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поставь напротив букву</a:t>
            </a:r>
            <a:r>
              <a:rPr lang="ru-RU" altLang="ru-RU" sz="1600" b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</a:t>
            </a:r>
            <a:r>
              <a:rPr lang="ru-RU" altLang="ru-RU" sz="160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утверждение </a:t>
            </a:r>
            <a:r>
              <a:rPr lang="ru-RU" altLang="ru-RU" sz="1600" b="1" i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неверное</a:t>
            </a:r>
            <a:r>
              <a:rPr lang="ru-RU" altLang="ru-RU" sz="160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поставь напротив букву </a:t>
            </a:r>
            <a:r>
              <a:rPr lang="ru-RU" altLang="ru-RU" sz="1600" b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</a:t>
            </a:r>
            <a:endParaRPr lang="ru-RU" altLang="ru-RU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3200" y="1309688"/>
          <a:ext cx="8382000" cy="1471612"/>
        </p:xfrm>
        <a:graphic>
          <a:graphicData uri="http://schemas.openxmlformats.org/drawingml/2006/table">
            <a:tbl>
              <a:tblPr firstRow="1" firstCol="1" bandRow="1"/>
              <a:tblGrid>
                <a:gridCol w="705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6" marR="55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14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(«Да»),</a:t>
                      </a:r>
                      <a:r>
                        <a:rPr lang="ru-RU" sz="14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 </a:t>
                      </a:r>
                      <a:r>
                        <a:rPr lang="ru-RU" sz="14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(«Нет»)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6" marR="55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 Киви планирует снять номер на 3 дня.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6" marR="55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6" marR="55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3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Киви важно снять номер в определённом районе города.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6" marR="55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6" marR="55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Киви специально выбирал только варианты, где можно заселиться с домашним животным.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6" marR="55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6" marR="55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1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896448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ЧТОБЫ ПЕРЕВАРИТЬ ЗНАНИЯ,</a:t>
            </a:r>
          </a:p>
          <a:p>
            <a:pPr algn="ctr"/>
            <a:r>
              <a:rPr lang="ru-RU" sz="6000" b="1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НАДО ПОГЛОЩАТЬ ИХ  С АППЕТИТОМ</a:t>
            </a:r>
          </a:p>
        </p:txBody>
      </p:sp>
    </p:spTree>
    <p:extLst>
      <p:ext uri="{BB962C8B-B14F-4D97-AF65-F5344CB8AC3E}">
        <p14:creationId xmlns:p14="http://schemas.microsoft.com/office/powerpoint/2010/main" val="8800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1905124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8" y="1876425"/>
            <a:ext cx="2055019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578644" y="3175397"/>
            <a:ext cx="80438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latin typeface="Georgia" panose="02040502050405020303" pitchFamily="18" charset="0"/>
              </a:rPr>
              <a:t>Если у человека есть антиген D, то у него «__________________»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latin typeface="Georgia" panose="02040502050405020303" pitchFamily="18" charset="0"/>
              </a:rPr>
              <a:t>резус-фактор.</a:t>
            </a:r>
          </a:p>
        </p:txBody>
      </p:sp>
    </p:spTree>
    <p:extLst>
      <p:ext uri="{BB962C8B-B14F-4D97-AF65-F5344CB8AC3E}">
        <p14:creationId xmlns:p14="http://schemas.microsoft.com/office/powerpoint/2010/main" val="32162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16285 0.3622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1905124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8" y="1876425"/>
            <a:ext cx="2055019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469106" y="3102769"/>
            <a:ext cx="72913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latin typeface="Georgia" panose="02040502050405020303" pitchFamily="18" charset="0"/>
              </a:rPr>
              <a:t>Карабас-Барабас – это «_________________» персонаж.</a:t>
            </a:r>
          </a:p>
        </p:txBody>
      </p:sp>
      <p:pic>
        <p:nvPicPr>
          <p:cNvPr id="1434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78" y="3253978"/>
            <a:ext cx="1699022" cy="274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6042 0.254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1905124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8" y="1876425"/>
            <a:ext cx="2055019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438150" y="2820591"/>
            <a:ext cx="82248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Georgia" panose="02040502050405020303" pitchFamily="18" charset="0"/>
              </a:rPr>
              <a:t>Запись музыкального произведения, в котором отсутствует одна или более партий, называется «_________».</a:t>
            </a:r>
          </a:p>
        </p:txBody>
      </p:sp>
      <p:pic>
        <p:nvPicPr>
          <p:cNvPr id="1536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592" y="4588669"/>
            <a:ext cx="1391840" cy="122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36319 0.3824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1236</Words>
  <Application>Microsoft Office PowerPoint</Application>
  <PresentationFormat>Экран (4:3)</PresentationFormat>
  <Paragraphs>403</Paragraphs>
  <Slides>65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6" baseType="lpstr">
      <vt:lpstr>Arial</vt:lpstr>
      <vt:lpstr>Calibri</vt:lpstr>
      <vt:lpstr>Calibri Light</vt:lpstr>
      <vt:lpstr>Cambria</vt:lpstr>
      <vt:lpstr>Cambria Math</vt:lpstr>
      <vt:lpstr>Franklin Gothic Book</vt:lpstr>
      <vt:lpstr>Georgia</vt:lpstr>
      <vt:lpstr>Perpetua</vt:lpstr>
      <vt:lpstr>Times New Roman</vt:lpstr>
      <vt:lpstr>Wingdings 2</vt:lpstr>
      <vt:lpstr>Справедливость</vt:lpstr>
      <vt:lpstr>Плюс-минус-Разминка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Перевертыши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Закончи пословицу (школьная версия)</vt:lpstr>
      <vt:lpstr>Один в поле …</vt:lpstr>
      <vt:lpstr>Один в поле …</vt:lpstr>
      <vt:lpstr>Один в поле …</vt:lpstr>
      <vt:lpstr>Один в поле …</vt:lpstr>
      <vt:lpstr>Нет друга – ищи, нашёл – … </vt:lpstr>
      <vt:lpstr>Нет друга – ищи, нашёл – … </vt:lpstr>
      <vt:lpstr>Нет друга – ищи, нашёл – … </vt:lpstr>
      <vt:lpstr>Нет друга – ищи, нашёл – … </vt:lpstr>
      <vt:lpstr>Яблоко от яблони недалеко …</vt:lpstr>
      <vt:lpstr>Яблоко от яблони недалеко …</vt:lpstr>
      <vt:lpstr>Яблоко от яблони недалеко …</vt:lpstr>
      <vt:lpstr>Яблоко от яблони недалеко …</vt:lpstr>
      <vt:lpstr>У страха глаза …</vt:lpstr>
      <vt:lpstr>У страха глаза …</vt:lpstr>
      <vt:lpstr>У страха глаза …</vt:lpstr>
      <vt:lpstr>У страха глаза …</vt:lpstr>
      <vt:lpstr>Семеро одного не …</vt:lpstr>
      <vt:lpstr>Семеро одного не …</vt:lpstr>
      <vt:lpstr>Семеро одного не …</vt:lpstr>
      <vt:lpstr>Семеро одного не 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User</cp:lastModifiedBy>
  <cp:revision>37</cp:revision>
  <dcterms:created xsi:type="dcterms:W3CDTF">2023-02-24T16:14:43Z</dcterms:created>
  <dcterms:modified xsi:type="dcterms:W3CDTF">2023-02-27T01:11:20Z</dcterms:modified>
</cp:coreProperties>
</file>